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A93DE990-F236-9922-C789-0B50BF0720F3}">
  <a:tblStyle styleId="{A93DE990-F236-9922-C789-0B50BF0720F3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 /><Relationship Id="rId20" Type="http://schemas.openxmlformats.org/officeDocument/2006/relationships/tableStyles" Target="tableStyles.xml" /><Relationship Id="rId2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2130427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9"/>
            <a:ext cx="60197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4406901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906713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600201"/>
            <a:ext cx="403859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199" y="1600201"/>
            <a:ext cx="403859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535113"/>
            <a:ext cx="4040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2174874"/>
            <a:ext cx="40401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029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9" y="2174874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4" y="27304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49" y="2730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4" y="1435103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228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792287" y="612774"/>
            <a:ext cx="548640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79228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 hidden="0"/>
          <p:cNvSpPr>
            <a:spLocks noChangeArrowheads="1" noGrp="1"/>
          </p:cNvSpPr>
          <p:nvPr isPhoto="0" userDrawn="1"/>
        </p:nvSpPr>
        <p:spPr bwMode="auto">
          <a:xfrm>
            <a:off x="0" y="2"/>
            <a:ext cx="9144000" cy="68389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0" y="30392"/>
                </a:moveTo>
                <a:lnTo>
                  <a:pt x="0" y="30392"/>
                </a:lnTo>
                <a:cubicBezTo>
                  <a:pt x="0" y="30392"/>
                  <a:pt x="30246" y="52055"/>
                  <a:pt x="43200" y="35131"/>
                </a:cubicBezTo>
                <a:lnTo>
                  <a:pt x="43200" y="0"/>
                </a:lnTo>
                <a:lnTo>
                  <a:pt x="0" y="0"/>
                </a:lnTo>
                <a:lnTo>
                  <a:pt x="0" y="30392"/>
                </a:ln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59" hidden="0"/>
          <p:cNvSpPr>
            <a:spLocks noChangeArrowheads="1" noGrp="1"/>
          </p:cNvSpPr>
          <p:nvPr isPhoto="0" userDrawn="1"/>
        </p:nvSpPr>
        <p:spPr bwMode="auto">
          <a:xfrm>
            <a:off x="0" y="2"/>
            <a:ext cx="9144000" cy="6838950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-22" y="30392"/>
                </a:moveTo>
                <a:lnTo>
                  <a:pt x="-22" y="30392"/>
                </a:lnTo>
                <a:cubicBezTo>
                  <a:pt x="-22" y="30392"/>
                  <a:pt x="30330" y="52055"/>
                  <a:pt x="43245" y="35131"/>
                </a:cubicBezTo>
              </a:path>
            </a:pathLst>
          </a:custGeom>
          <a:solidFill>
            <a:srgbClr val="FFFFFF"/>
          </a:solidFill>
          <a:ln w="7560">
            <a:solidFill>
              <a:srgbClr val="FFFFFF"/>
            </a:solidFill>
            <a:round/>
            <a:headEnd/>
            <a:tailEnd/>
          </a:ln>
        </p:spPr>
      </p:sp>
      <p:sp>
        <p:nvSpPr>
          <p:cNvPr id="9" name="Shape 1060" hidden="0"/>
          <p:cNvSpPr>
            <a:spLocks noChangeArrowheads="1" noGrp="1"/>
          </p:cNvSpPr>
          <p:nvPr isPhoto="0" userDrawn="1"/>
        </p:nvSpPr>
        <p:spPr bwMode="auto">
          <a:xfrm>
            <a:off x="0" y="2"/>
            <a:ext cx="9144000" cy="6838950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-22" y="29977"/>
                </a:moveTo>
                <a:lnTo>
                  <a:pt x="-22" y="29977"/>
                </a:lnTo>
                <a:cubicBezTo>
                  <a:pt x="-22" y="29977"/>
                  <a:pt x="29238" y="51595"/>
                  <a:pt x="43239" y="32973"/>
                </a:cubicBezTo>
              </a:path>
            </a:pathLst>
          </a:custGeom>
          <a:solidFill>
            <a:srgbClr val="FFFFFF"/>
          </a:solidFill>
          <a:ln w="6930">
            <a:solidFill>
              <a:srgbClr val="FFFFFF">
                <a:alpha val="0"/>
              </a:srgbClr>
            </a:solidFill>
            <a:round/>
            <a:headEnd/>
            <a:tailEnd/>
          </a:ln>
        </p:spPr>
      </p:sp>
      <p:sp>
        <p:nvSpPr>
          <p:cNvPr id="10" name="Shape 1061" hidden="0"/>
          <p:cNvSpPr>
            <a:spLocks noChangeArrowheads="1" noGrp="1"/>
          </p:cNvSpPr>
          <p:nvPr isPhoto="0" userDrawn="1"/>
        </p:nvSpPr>
        <p:spPr bwMode="auto">
          <a:xfrm>
            <a:off x="0" y="2"/>
            <a:ext cx="9144000" cy="6838950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-22" y="29562"/>
                </a:moveTo>
                <a:lnTo>
                  <a:pt x="-22" y="29562"/>
                </a:lnTo>
                <a:cubicBezTo>
                  <a:pt x="-22" y="29562"/>
                  <a:pt x="28147" y="51135"/>
                  <a:pt x="43233" y="30816"/>
                </a:cubicBezTo>
              </a:path>
            </a:pathLst>
          </a:custGeom>
          <a:solidFill>
            <a:srgbClr val="FFFFFF"/>
          </a:solidFill>
          <a:ln w="6300">
            <a:solidFill>
              <a:srgbClr val="FFFFFF">
                <a:alpha val="77254"/>
              </a:srgbClr>
            </a:solidFill>
            <a:round/>
            <a:headEnd/>
            <a:tailEnd/>
          </a:ln>
        </p:spPr>
      </p:sp>
      <p:sp>
        <p:nvSpPr>
          <p:cNvPr id="11" name="Shape 1062" hidden="0"/>
          <p:cNvSpPr>
            <a:spLocks noChangeArrowheads="1" noGrp="1"/>
          </p:cNvSpPr>
          <p:nvPr isPhoto="0" userDrawn="1"/>
        </p:nvSpPr>
        <p:spPr bwMode="auto">
          <a:xfrm>
            <a:off x="0" y="2"/>
            <a:ext cx="9144000" cy="6838950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-22" y="29147"/>
                </a:moveTo>
                <a:lnTo>
                  <a:pt x="-22" y="29147"/>
                </a:lnTo>
                <a:cubicBezTo>
                  <a:pt x="-22" y="29147"/>
                  <a:pt x="27056" y="50675"/>
                  <a:pt x="43228" y="28658"/>
                </a:cubicBezTo>
              </a:path>
            </a:pathLst>
          </a:custGeom>
          <a:solidFill>
            <a:srgbClr val="FFFFFF"/>
          </a:solidFill>
          <a:ln w="5670">
            <a:solidFill>
              <a:srgbClr val="FFFFFF">
                <a:alpha val="65882"/>
              </a:srgbClr>
            </a:solidFill>
            <a:round/>
            <a:headEnd/>
            <a:tailEnd/>
          </a:ln>
        </p:spPr>
      </p:sp>
      <p:sp>
        <p:nvSpPr>
          <p:cNvPr id="12" name="Shape 1063" hidden="0"/>
          <p:cNvSpPr>
            <a:spLocks noChangeArrowheads="1" noGrp="1"/>
          </p:cNvSpPr>
          <p:nvPr isPhoto="0" userDrawn="1"/>
        </p:nvSpPr>
        <p:spPr bwMode="auto">
          <a:xfrm>
            <a:off x="0" y="2"/>
            <a:ext cx="9144000" cy="6838950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-22" y="28733"/>
                </a:moveTo>
                <a:lnTo>
                  <a:pt x="-22" y="28733"/>
                </a:lnTo>
                <a:cubicBezTo>
                  <a:pt x="-22" y="28733"/>
                  <a:pt x="25965" y="50214"/>
                  <a:pt x="43222" y="26500"/>
                </a:cubicBezTo>
              </a:path>
            </a:pathLst>
          </a:custGeom>
          <a:solidFill>
            <a:srgbClr val="FFFFFF"/>
          </a:solidFill>
          <a:ln w="5040">
            <a:solidFill>
              <a:srgbClr val="FFFFFF">
                <a:alpha val="54900"/>
              </a:srgbClr>
            </a:solidFill>
            <a:round/>
            <a:headEnd/>
            <a:tailEnd/>
          </a:ln>
        </p:spPr>
      </p:sp>
      <p:sp>
        <p:nvSpPr>
          <p:cNvPr id="13" name="Shape 1064" hidden="0"/>
          <p:cNvSpPr>
            <a:spLocks noChangeArrowheads="1" noGrp="1"/>
          </p:cNvSpPr>
          <p:nvPr isPhoto="0" userDrawn="1"/>
        </p:nvSpPr>
        <p:spPr bwMode="auto">
          <a:xfrm>
            <a:off x="0" y="2"/>
            <a:ext cx="9144000" cy="6838950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-22" y="28319"/>
                </a:moveTo>
                <a:lnTo>
                  <a:pt x="-22" y="28319"/>
                </a:lnTo>
                <a:cubicBezTo>
                  <a:pt x="-22" y="28319"/>
                  <a:pt x="24873" y="49754"/>
                  <a:pt x="43216" y="24342"/>
                </a:cubicBezTo>
              </a:path>
            </a:pathLst>
          </a:custGeom>
          <a:solidFill>
            <a:srgbClr val="FFFFFF"/>
          </a:solidFill>
          <a:ln w="4410">
            <a:solidFill>
              <a:srgbClr val="FFFFFF">
                <a:alpha val="43529"/>
              </a:srgbClr>
            </a:solidFill>
            <a:round/>
            <a:headEnd/>
            <a:tailEnd/>
          </a:ln>
        </p:spPr>
      </p:sp>
      <p:sp>
        <p:nvSpPr>
          <p:cNvPr id="14" name="Shape 1065" hidden="0"/>
          <p:cNvSpPr>
            <a:spLocks noChangeArrowheads="1" noGrp="1"/>
          </p:cNvSpPr>
          <p:nvPr isPhoto="0" userDrawn="1"/>
        </p:nvSpPr>
        <p:spPr bwMode="auto">
          <a:xfrm>
            <a:off x="0" y="2"/>
            <a:ext cx="9144000" cy="6838950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-22" y="27904"/>
                </a:moveTo>
                <a:lnTo>
                  <a:pt x="-22" y="27904"/>
                </a:lnTo>
                <a:cubicBezTo>
                  <a:pt x="-22" y="27904"/>
                  <a:pt x="23782" y="49294"/>
                  <a:pt x="43211" y="22185"/>
                </a:cubicBezTo>
              </a:path>
            </a:pathLst>
          </a:custGeom>
          <a:solidFill>
            <a:srgbClr val="FFFFFF"/>
          </a:solidFill>
          <a:ln w="3780">
            <a:solidFill>
              <a:srgbClr val="FFFFFF">
                <a:alpha val="32156"/>
              </a:srgbClr>
            </a:solidFill>
            <a:round/>
            <a:headEnd/>
            <a:tailEnd/>
          </a:ln>
        </p:spPr>
      </p:sp>
      <p:sp>
        <p:nvSpPr>
          <p:cNvPr id="15" name="Shape 1066" hidden="0"/>
          <p:cNvSpPr>
            <a:spLocks noChangeArrowheads="1" noGrp="1"/>
          </p:cNvSpPr>
          <p:nvPr isPhoto="0" userDrawn="1"/>
        </p:nvSpPr>
        <p:spPr bwMode="auto">
          <a:xfrm>
            <a:off x="0" y="2"/>
            <a:ext cx="9144000" cy="6838950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-22" y="27489"/>
                </a:moveTo>
                <a:lnTo>
                  <a:pt x="-22" y="27489"/>
                </a:lnTo>
                <a:cubicBezTo>
                  <a:pt x="-22" y="27489"/>
                  <a:pt x="22691" y="48834"/>
                  <a:pt x="43205" y="20027"/>
                </a:cubicBezTo>
              </a:path>
            </a:pathLst>
          </a:custGeom>
          <a:solidFill>
            <a:srgbClr val="FFFFFF"/>
          </a:solidFill>
          <a:ln w="3150">
            <a:solidFill>
              <a:srgbClr val="FFFFFF">
                <a:alpha val="21176"/>
              </a:srgbClr>
            </a:solidFill>
            <a:round/>
            <a:headEnd/>
            <a:tailEnd/>
          </a:ln>
        </p:spPr>
      </p:sp>
      <p:sp>
        <p:nvSpPr>
          <p:cNvPr id="16" name="Shape 1067" hidden="0"/>
          <p:cNvSpPr>
            <a:spLocks noChangeArrowheads="1" noGrp="1"/>
          </p:cNvSpPr>
          <p:nvPr isPhoto="0" userDrawn="1"/>
        </p:nvSpPr>
        <p:spPr bwMode="auto">
          <a:xfrm>
            <a:off x="0" y="2"/>
            <a:ext cx="9144000" cy="6838950"/>
          </a:xfrm>
          <a:custGeom>
            <a:avLst/>
            <a:gdLst/>
            <a:ahLst/>
            <a:cxnLst/>
            <a:rect l="l" t="t" r="r" b="b"/>
            <a:pathLst>
              <a:path w="43200" h="43200" fill="none" stroke="1" extrusionOk="0">
                <a:moveTo>
                  <a:pt x="-22" y="27075"/>
                </a:moveTo>
                <a:lnTo>
                  <a:pt x="-22" y="27075"/>
                </a:lnTo>
                <a:cubicBezTo>
                  <a:pt x="-22" y="27075"/>
                  <a:pt x="21600" y="48374"/>
                  <a:pt x="43200" y="17869"/>
                </a:cubicBezTo>
              </a:path>
            </a:pathLst>
          </a:custGeom>
          <a:solidFill>
            <a:srgbClr val="FFFFFF"/>
          </a:solidFill>
          <a:ln w="2520">
            <a:solidFill>
              <a:srgbClr val="FFFFFF">
                <a:alpha val="9803"/>
              </a:srgbClr>
            </a:solidFill>
            <a:round/>
            <a:headEnd/>
            <a:tailEnd/>
          </a:ln>
        </p:spPr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600201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6356351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8A2AD-CA6C-4CEE-80DD-5B3591997DB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199" y="6356351"/>
            <a:ext cx="289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53199" y="6356351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5014F7-E485-415F-A69C-6237A648DEF6}" type="slidenum">
              <a:rPr lang="ru-RU"/>
              <a:t/>
            </a:fld>
            <a:endParaRPr lang="ru-RU"/>
          </a:p>
        </p:txBody>
      </p:sp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rmary.ucoz.ru/load/smirnova_i_a_logopedicheskij_albom_dlja_obsledovanija_zvukoproiznoshenija/39-1-0-264" TargetMode="External"/><Relationship Id="rId3" Type="http://schemas.openxmlformats.org/officeDocument/2006/relationships/hyperlink" Target="https://nsportal.ru/shkola/sotsialnaya-pedagogika/library/2014/06/04/tafotekova-testovaya-metodika-diagnostiki-ustnoy" TargetMode="External"/><Relationship Id="rId4" Type="http://schemas.openxmlformats.org/officeDocument/2006/relationships/hyperlink" Target="https://www.booklot.ru/authors/39598-chistyakova-olga-viktorovna/book/sostavlyaem-rasskaz-po-kartinke/read/1/" TargetMode="Externa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0" y="1500174"/>
            <a:ext cx="9144000" cy="2643206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>
              <a:defRPr/>
            </a:pPr>
            <a:br>
              <a:rPr lang="ru-RU" b="1">
                <a:solidFill>
                  <a:srgbClr val="7030A0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Экспресс - диагностики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устной речи дошкольников 6 лет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(тестовая методика)</a:t>
            </a:r>
            <a:endParaRPr b="1">
              <a:solidFill>
                <a:schemeClr val="bg1"/>
              </a:solidFill>
            </a:endParaRPr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833738" y="4852019"/>
            <a:ext cx="3995936" cy="1348772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1800" b="1">
                <a:solidFill>
                  <a:schemeClr val="tx2">
                    <a:lumMod val="50000"/>
                  </a:schemeClr>
                </a:solidFill>
              </a:rPr>
              <a:t>Составитель:</a:t>
            </a:r>
            <a:endParaRPr sz="1800" b="1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sz="1800" b="1">
                <a:solidFill>
                  <a:schemeClr val="tx2">
                    <a:lumMod val="50000"/>
                  </a:schemeClr>
                </a:solidFill>
              </a:rPr>
              <a:t>учитель-логопед МБДОУ № 20 </a:t>
            </a:r>
            <a:endParaRPr sz="1800" b="1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sz="1800" b="1">
                <a:solidFill>
                  <a:schemeClr val="tx2">
                    <a:lumMod val="50000"/>
                  </a:schemeClr>
                </a:solidFill>
              </a:rPr>
              <a:t>Булучевская Мария Павловна</a:t>
            </a:r>
            <a:endParaRPr sz="2800" b="1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1ЗАПУСК bEcOMPACT\Documents\выпуск\63136665_5f8350820dd8 (1)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571472" y="4714884"/>
            <a:ext cx="2928958" cy="19402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553707_ruth33.gif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569662" y="5000635"/>
            <a:ext cx="1574337" cy="1857364"/>
          </a:xfrm>
          <a:prstGeom prst="rect">
            <a:avLst/>
          </a:prstGeom>
        </p:spPr>
      </p:pic>
      <p:sp>
        <p:nvSpPr>
          <p:cNvPr id="3" name="TextBox 2" hidden="0"/>
          <p:cNvSpPr txBox="1"/>
          <p:nvPr isPhoto="0" userDrawn="0"/>
        </p:nvSpPr>
        <p:spPr bwMode="auto">
          <a:xfrm>
            <a:off x="0" y="142851"/>
            <a:ext cx="9144144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Образование относительных прилагательных</a:t>
            </a:r>
            <a:endParaRPr/>
          </a:p>
        </p:txBody>
      </p:sp>
      <p:graphicFrame>
        <p:nvGraphicFramePr>
          <p:cNvPr id="4" name="Таблица 3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-1" y="692696"/>
          <a:ext cx="9144000" cy="320040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{A93DE990-F236-9922-C789-0B50BF0720F3}</a:tableStyleId>
              </a:tblPr>
              <a:tblGrid>
                <a:gridCol w="5000628"/>
                <a:gridCol w="4143372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Варенье из малины – малиновое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Кисель из клюквы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Из черники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Морс из сливы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Из вишни</a:t>
                      </a: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Салат их моркови</a:t>
                      </a: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Из яблок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Суп из</a:t>
                      </a: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грибов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Из сливы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Лист дуба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Кукла из соломы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Лист – осины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Корка</a:t>
                      </a: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изо льда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Лист – клена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627784" y="3988063"/>
            <a:ext cx="4050196" cy="2716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553707_ruth33.gif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143768" y="4498176"/>
            <a:ext cx="2000232" cy="2359824"/>
          </a:xfrm>
          <a:prstGeom prst="rect">
            <a:avLst/>
          </a:prstGeom>
        </p:spPr>
      </p:pic>
      <p:sp>
        <p:nvSpPr>
          <p:cNvPr id="3" name="TextBox 2" hidden="0"/>
          <p:cNvSpPr txBox="1"/>
          <p:nvPr isPhoto="0" userDrawn="0"/>
        </p:nvSpPr>
        <p:spPr bwMode="auto">
          <a:xfrm>
            <a:off x="0" y="428603"/>
            <a:ext cx="9144144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Образование притяжательных прилагательных</a:t>
            </a:r>
            <a:endParaRPr lang="ru-RU" sz="2400"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0" y="980728"/>
          <a:ext cx="9144000" cy="274320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{A93DE990-F236-9922-C789-0B50BF0720F3}</a:tableStyleId>
              </a:tblPr>
              <a:tblGrid>
                <a:gridCol w="2846359"/>
                <a:gridCol w="6297641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Собака 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 собаки лапа собачья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Кошка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Волк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Медведь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Лев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Лиса 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267744" y="3814387"/>
            <a:ext cx="4246327" cy="296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 hidden="0"/>
          <p:cNvSpPr txBox="1"/>
          <p:nvPr isPhoto="0" userDrawn="0"/>
        </p:nvSpPr>
        <p:spPr bwMode="auto">
          <a:xfrm>
            <a:off x="0" y="142851"/>
            <a:ext cx="9144144" cy="192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Серия </a:t>
            </a:r>
            <a:r>
              <a:rPr lang="en-US" sz="2400">
                <a:latin typeface="Times New Roman"/>
                <a:cs typeface="Times New Roman"/>
              </a:rPr>
              <a:t>IV</a:t>
            </a:r>
            <a:r>
              <a:rPr lang="ru-RU" sz="2400">
                <a:latin typeface="Times New Roman"/>
                <a:cs typeface="Times New Roman"/>
              </a:rPr>
              <a:t>. Исследование связной речи.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Составление рассказа по серии сюжетных картинок 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Инструкция: посмотри на эти картинки, разложи их по порядку и составь рассказ.</a:t>
            </a:r>
            <a:endParaRPr/>
          </a:p>
          <a:p>
            <a:pPr>
              <a:defRPr/>
            </a:pPr>
            <a:endParaRPr lang="ru-RU" sz="2400">
              <a:latin typeface="Times New Roman"/>
              <a:cs typeface="Times New Roman"/>
            </a:endParaRPr>
          </a:p>
        </p:txBody>
      </p:sp>
      <p:pic>
        <p:nvPicPr>
          <p:cNvPr id="2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73832" y="2082326"/>
            <a:ext cx="3168351" cy="4113380"/>
          </a:xfrm>
          <a:prstGeom prst="rect">
            <a:avLst/>
          </a:prstGeom>
        </p:spPr>
      </p:pic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716016" y="1905446"/>
            <a:ext cx="3314700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Объект 8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00034" y="428604"/>
            <a:ext cx="8229600" cy="5851525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Пересказ прослушанного текста.</a:t>
            </a:r>
            <a:endParaRPr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Инструкция: </a:t>
            </a: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послушай рассказ внимательно и приготовься </a:t>
            </a: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его пересказать.</a:t>
            </a:r>
            <a:endParaRPr/>
          </a:p>
          <a:p>
            <a:pPr marL="0" lvl="0" indent="0">
              <a:spcBef>
                <a:spcPts val="0"/>
              </a:spcBef>
              <a:buNone/>
              <a:defRPr/>
            </a:pPr>
            <a:endParaRPr lang="ru-RU"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Белка. </a:t>
            </a:r>
            <a:endParaRPr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Клава гуляла по аллее и увидела белку. Белка сидела на елке и смотрела на Клаву. Клава достала из портфеля конфету и показала белке. Белка спустилась с елки и села Клаве на ладошку. Клава погладила белку. Белка взяла конфету и унесла ее в дупло.</a:t>
            </a:r>
            <a:endParaRPr/>
          </a:p>
          <a:p>
            <a:pPr marL="0" lvl="0" indent="0">
              <a:spcBef>
                <a:spcPts val="0"/>
              </a:spcBef>
              <a:buNone/>
              <a:defRPr/>
            </a:pPr>
            <a:endParaRPr lang="ru-RU"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400">
                <a:solidFill>
                  <a:prstClr val="black"/>
                </a:solidFill>
                <a:latin typeface="Times New Roman"/>
                <a:cs typeface="Times New Roman"/>
              </a:rPr>
              <a:t>Рассказ предъявляется не более двух раз. 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10" name="Содержимое 3" descr="69537798_12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076057" y="4399019"/>
            <a:ext cx="4067944" cy="2458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553707_ruth33.gif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431280" y="3657600"/>
            <a:ext cx="2712720" cy="3200400"/>
          </a:xfrm>
          <a:prstGeom prst="rect">
            <a:avLst/>
          </a:prstGeom>
        </p:spPr>
      </p:pic>
      <p:sp>
        <p:nvSpPr>
          <p:cNvPr id="3" name="TextBox 2" hidden="0"/>
          <p:cNvSpPr txBox="1"/>
          <p:nvPr isPhoto="0" userDrawn="0"/>
        </p:nvSpPr>
        <p:spPr bwMode="auto">
          <a:xfrm>
            <a:off x="71150" y="-24800"/>
            <a:ext cx="9144144" cy="679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2000" b="1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Рекомендуемая литература для воспитателей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Альбомы для обследования речи:</a:t>
            </a:r>
            <a:endParaRPr/>
          </a:p>
          <a:p>
            <a:pPr algn="ctr">
              <a:defRPr/>
            </a:pPr>
            <a:endParaRPr lang="ru-RU" sz="2000" b="1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1.Иншакова О.Б. «Альбом для логопеда»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2.Косинова Е.М. Уроки логопеда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3. Смирнова И.А. Логопедические альбомы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4. Чистякова О.В. Составляем рассказ по картинке</a:t>
            </a:r>
            <a:endParaRPr/>
          </a:p>
          <a:p>
            <a:pPr algn="ctr">
              <a:defRPr/>
            </a:pPr>
            <a:endParaRPr lang="ru-RU" sz="2000" b="1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2000" b="1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Список литературы</a:t>
            </a:r>
            <a:endParaRPr/>
          </a:p>
          <a:p>
            <a:pPr algn="ctr">
              <a:defRPr/>
            </a:pPr>
            <a:endParaRPr lang="ru-RU" sz="2000" b="1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Arial"/>
              <a:buChar char="•"/>
              <a:defRPr/>
            </a:pP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Волкова Л.С., Логопедия </a:t>
            </a:r>
            <a:r>
              <a:rPr lang="en-US" sz="2000" b="1">
                <a:solidFill>
                  <a:schemeClr val="accent4">
                    <a:lumMod val="50000"/>
                  </a:schemeClr>
                </a:solidFill>
              </a:rPr>
              <a:t>[</a:t>
            </a: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Текст</a:t>
            </a:r>
            <a:r>
              <a:rPr lang="en-US" sz="2000" b="1">
                <a:solidFill>
                  <a:schemeClr val="accent4">
                    <a:lumMod val="50000"/>
                  </a:schemeClr>
                </a:solidFill>
              </a:rPr>
              <a:t>]</a:t>
            </a: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 Л.С.Волкова – М: Просвещение, 1989 г.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Крупенчук</a:t>
            </a: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 О.И., Научите меня говорить правильно! </a:t>
            </a:r>
            <a:r>
              <a:rPr lang="en-US" sz="2000" b="1">
                <a:solidFill>
                  <a:schemeClr val="accent4">
                    <a:lumMod val="50000"/>
                  </a:schemeClr>
                </a:solidFill>
              </a:rPr>
              <a:t>[</a:t>
            </a: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Текст</a:t>
            </a:r>
            <a:r>
              <a:rPr lang="en-US" sz="2000" b="1">
                <a:solidFill>
                  <a:schemeClr val="accent4">
                    <a:lumMod val="50000"/>
                  </a:schemeClr>
                </a:solidFill>
              </a:rPr>
              <a:t>]</a:t>
            </a: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О.И.Крупенчук</a:t>
            </a: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 – СПб: Издательский Дом «Литера», 2013 г.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Нищева</a:t>
            </a: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 Н.В., Система коррекционной работы. </a:t>
            </a:r>
            <a:r>
              <a:rPr lang="en-US" sz="2000" b="1">
                <a:solidFill>
                  <a:schemeClr val="accent4">
                    <a:lumMod val="50000"/>
                  </a:schemeClr>
                </a:solidFill>
              </a:rPr>
              <a:t>[</a:t>
            </a: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Текст</a:t>
            </a:r>
            <a:r>
              <a:rPr lang="en-US" sz="2000" b="1">
                <a:solidFill>
                  <a:schemeClr val="accent4">
                    <a:lumMod val="50000"/>
                  </a:schemeClr>
                </a:solidFill>
              </a:rPr>
              <a:t>]</a:t>
            </a: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Н.В.Нищева</a:t>
            </a: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 – СПб: Детство – Пресс, 2003 г.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Ткаченко Т.А., Если дошкольник говорит плохо. </a:t>
            </a:r>
            <a:r>
              <a:rPr lang="en-US" sz="2000" b="1">
                <a:solidFill>
                  <a:schemeClr val="accent4">
                    <a:lumMod val="50000"/>
                  </a:schemeClr>
                </a:solidFill>
              </a:rPr>
              <a:t>[</a:t>
            </a: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Текст</a:t>
            </a:r>
            <a:r>
              <a:rPr lang="en-US" sz="2000" b="1">
                <a:solidFill>
                  <a:schemeClr val="accent4">
                    <a:lumMod val="50000"/>
                  </a:schemeClr>
                </a:solidFill>
              </a:rPr>
              <a:t>]</a:t>
            </a: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 Т.А.Ткаченко – М: Пресс, 2013 г.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Смирнова Л.Н., Овчинников С.Н., Логопедия в детском саду. </a:t>
            </a:r>
            <a:r>
              <a:rPr lang="en-US" sz="2000" b="1">
                <a:solidFill>
                  <a:schemeClr val="accent4">
                    <a:lumMod val="50000"/>
                  </a:schemeClr>
                </a:solidFill>
              </a:rPr>
              <a:t>[</a:t>
            </a: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Текст</a:t>
            </a:r>
            <a:r>
              <a:rPr lang="en-US" sz="2000" b="1">
                <a:solidFill>
                  <a:schemeClr val="accent4">
                    <a:lumMod val="50000"/>
                  </a:schemeClr>
                </a:solidFill>
              </a:rPr>
              <a:t>]</a:t>
            </a: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  Л.Н.Смирнова, С.Н.Овчинников, М: Мозаика – Синтез, 2010 г.</a:t>
            </a:r>
            <a:endParaRPr lang="ru-RU" sz="2000" b="1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Список </a:t>
            </a:r>
            <a:r>
              <a:rPr lang="ru-RU"/>
              <a:t>используемой литературы и </a:t>
            </a:r>
            <a:r>
              <a:rPr lang="ru-RU"/>
              <a:t>интернет-источников</a:t>
            </a:r>
            <a:endParaRPr lang="ru-RU"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>
            <a:normAutofit/>
          </a:bodyPr>
          <a:lstStyle/>
          <a:p>
            <a:pPr>
              <a:buNone/>
              <a:defRPr/>
            </a:pPr>
            <a:endParaRPr lang="ru-RU"/>
          </a:p>
          <a:p>
            <a:pPr>
              <a:defRPr/>
            </a:pPr>
            <a:r>
              <a:rPr lang="ru-RU" sz="1600"/>
              <a:t>1) Альбом для логопеда, О.Б. Иншакова</a:t>
            </a:r>
            <a:endParaRPr/>
          </a:p>
          <a:p>
            <a:pPr>
              <a:defRPr/>
            </a:pPr>
            <a:r>
              <a:rPr lang="ru-RU" sz="1600"/>
              <a:t>2) Смирнова И.А. Логопедический альбом для обследования звукопроизношения</a:t>
            </a:r>
            <a:endParaRPr/>
          </a:p>
          <a:p>
            <a:pPr>
              <a:defRPr/>
            </a:pPr>
            <a:r>
              <a:rPr lang="ru-RU" sz="1600"/>
              <a:t>3) </a:t>
            </a:r>
            <a:r>
              <a:rPr lang="ru-RU" sz="1600"/>
              <a:t>Т.А.Фотекова</a:t>
            </a:r>
            <a:r>
              <a:rPr lang="ru-RU" sz="1600"/>
              <a:t> Тестовая методика диагностики устной речи младших школьников Москва 2000 </a:t>
            </a:r>
            <a:r>
              <a:rPr lang="ru-RU" sz="1600"/>
              <a:t>Аркти</a:t>
            </a:r>
            <a:endParaRPr lang="ru-RU" sz="1600"/>
          </a:p>
          <a:p>
            <a:pPr>
              <a:defRPr/>
            </a:pPr>
            <a:r>
              <a:rPr lang="ru-RU" sz="1600"/>
              <a:t>3) Составляем рассказы по картинке О.В.Чистякова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en-US" sz="1600" u="sng">
                <a:hlinkClick r:id="rId2" tooltip="http://virmary.ucoz.ru/load/smirnova_i_a_logopedicheskij_albom_dlja_obsledovanija_zvukoproiznoshenija/39-1-0-264"/>
              </a:rPr>
              <a:t>https://nsportal.ru/nachalnaya-shkola/logopediya/2014/02/08/albom-dlya-logopeda-ob-inshakova http://virmary.ucoz.ru/load/smirnova_i_a_logopedicheskij_albom_dlja_obsledovanija_zvukoproiznoshenija/39-1-0-264</a:t>
            </a:r>
            <a:endParaRPr lang="ru-RU" sz="1600"/>
          </a:p>
          <a:p>
            <a:pPr>
              <a:defRPr/>
            </a:pPr>
            <a:r>
              <a:rPr lang="en-US" sz="1600" u="sng">
                <a:hlinkClick r:id="rId3" tooltip="https://nsportal.ru/shkola/sotsialnaya-pedagogika/library/2014/06/04/tafotekova-testovaya-metodika-diagnostiki-ustnoy"/>
              </a:rPr>
              <a:t>https://nsportal.ru/shkola/sotsialnaya-pedagogika/library/2014/06/04/tafotekova-testovaya-metodika-diagnostiki-ustnoy</a:t>
            </a:r>
            <a:endParaRPr lang="ru-RU" sz="1600"/>
          </a:p>
          <a:p>
            <a:pPr>
              <a:defRPr/>
            </a:pPr>
            <a:r>
              <a:rPr lang="en-US" sz="1600" u="sng">
                <a:hlinkClick r:id="rId4" tooltip="https://www.booklot.ru/authors/39598-chistyakova-olga-viktorovna/book/sostavlyaem-rasskaz-po-kartinke/read/1/"/>
              </a:rPr>
              <a:t>https://www.booklot.ru/authors/39598-chistyakova-olga-viktorovna/book/sostavlyaem-rasskaz-po-kartinke/read/1/</a:t>
            </a:r>
            <a:endParaRPr lang="ru-RU" sz="1600"/>
          </a:p>
          <a:p>
            <a:pPr>
              <a:defRPr/>
            </a:pPr>
            <a:endParaRPr lang="ru-RU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5400"/>
              <a:t>Спасибо за внимание!</a:t>
            </a:r>
            <a:endParaRPr lang="ru-RU" sz="5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 hidden="0"/>
          <p:cNvSpPr txBox="1"/>
          <p:nvPr isPhoto="0" userDrawn="0"/>
        </p:nvSpPr>
        <p:spPr bwMode="auto">
          <a:xfrm>
            <a:off x="0" y="0"/>
            <a:ext cx="9144144" cy="3291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Серия </a:t>
            </a:r>
            <a:r>
              <a:rPr lang="en-US" sz="2400">
                <a:latin typeface="Times New Roman"/>
                <a:cs typeface="Times New Roman"/>
              </a:rPr>
              <a:t>I</a:t>
            </a:r>
            <a:r>
              <a:rPr lang="ru-RU" sz="2400">
                <a:latin typeface="Times New Roman"/>
                <a:cs typeface="Times New Roman"/>
              </a:rPr>
              <a:t>. Исследование сенсомоторного уровня развития.</a:t>
            </a:r>
            <a:endParaRPr/>
          </a:p>
          <a:p>
            <a:pPr>
              <a:defRPr/>
            </a:pPr>
            <a:endParaRPr lang="ru-RU" sz="2400">
              <a:latin typeface="Times New Roman"/>
              <a:cs typeface="Times New Roman"/>
            </a:endParaRPr>
          </a:p>
          <a:p>
            <a:pPr marL="342900" indent="-342900" algn="ctr">
              <a:buAutoNum type="arabicPeriod"/>
              <a:defRPr/>
            </a:pPr>
            <a:r>
              <a:rPr lang="ru-RU" sz="2400">
                <a:latin typeface="Times New Roman"/>
                <a:cs typeface="Times New Roman"/>
              </a:rPr>
              <a:t>Проверка состояния фонематического восприятия.</a:t>
            </a:r>
            <a:endParaRPr/>
          </a:p>
          <a:p>
            <a:pPr marL="342900" indent="-342900">
              <a:defRPr/>
            </a:pPr>
            <a:r>
              <a:rPr lang="ru-RU" sz="2400">
                <a:latin typeface="Times New Roman"/>
                <a:cs typeface="Times New Roman"/>
              </a:rPr>
              <a:t>Инструкция: слушай внимательно и повторяй за мной слоги как можно точнее</a:t>
            </a:r>
            <a:endParaRPr/>
          </a:p>
          <a:p>
            <a:pPr marL="342900" indent="-342900">
              <a:defRPr/>
            </a:pPr>
            <a:endParaRPr lang="ru-RU">
              <a:latin typeface="Times New Roman"/>
              <a:cs typeface="Times New Roman"/>
            </a:endParaRPr>
          </a:p>
          <a:p>
            <a:pPr marL="342900" indent="-342900"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</p:txBody>
      </p:sp>
      <p:graphicFrame>
        <p:nvGraphicFramePr>
          <p:cNvPr id="3" name="Таблица 2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1219199" y="2214554"/>
          <a:ext cx="7180237" cy="238759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{A93DE990-F236-9922-C789-0B50BF0720F3}</a:tableStyleId>
              </a:tblPr>
              <a:tblGrid>
                <a:gridCol w="3583769"/>
                <a:gridCol w="3583769"/>
              </a:tblGrid>
              <a:tr h="38576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i="1">
                          <a:solidFill>
                            <a:schemeClr val="tx1"/>
                          </a:solidFill>
                        </a:rPr>
                        <a:t>БА - ПА</a:t>
                      </a:r>
                      <a:endParaRPr lang="ru-RU" sz="240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i="1">
                          <a:solidFill>
                            <a:schemeClr val="tx1"/>
                          </a:solidFill>
                        </a:rPr>
                        <a:t>ПА - БА</a:t>
                      </a:r>
                      <a:endParaRPr lang="ru-RU" sz="240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576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</a:rPr>
                        <a:t>СА - ША</a:t>
                      </a:r>
                      <a:endParaRPr lang="ru-RU" sz="2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</a:rPr>
                        <a:t>ША - СА</a:t>
                      </a:r>
                      <a:endParaRPr lang="ru-RU" sz="2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576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</a:rPr>
                        <a:t>ША – ЖА - ША</a:t>
                      </a:r>
                      <a:endParaRPr lang="ru-RU" sz="2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</a:rPr>
                        <a:t>ЖА – СА - ЖА</a:t>
                      </a:r>
                      <a:endParaRPr lang="ru-RU" sz="2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576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</a:rPr>
                        <a:t>ЦА – СА - ЦА</a:t>
                      </a:r>
                      <a:endParaRPr lang="ru-RU" sz="2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</a:rPr>
                        <a:t>СА – ЦА - СА</a:t>
                      </a:r>
                      <a:endParaRPr lang="ru-RU" sz="2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576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</a:rPr>
                        <a:t>РА – ЛА - РА</a:t>
                      </a:r>
                      <a:endParaRPr lang="ru-RU" sz="2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</a:rPr>
                        <a:t>ЛА – РА - ЛА</a:t>
                      </a:r>
                      <a:endParaRPr lang="ru-RU" sz="2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 hidden="0"/>
          <p:cNvSpPr txBox="1"/>
          <p:nvPr isPhoto="0" userDrawn="0"/>
        </p:nvSpPr>
        <p:spPr bwMode="auto">
          <a:xfrm>
            <a:off x="0" y="4786321"/>
            <a:ext cx="7358225" cy="155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/>
              <a:t>Это комплексное задание, которое позволяет оценить  как серийную организацию речевых движений, так и особенности фонематического восприятия.</a:t>
            </a:r>
            <a:endParaRPr lang="ru-RU" sz="2400"/>
          </a:p>
        </p:txBody>
      </p:sp>
      <p:pic>
        <p:nvPicPr>
          <p:cNvPr id="5" name="Рисунок 4" descr="47553707_ruth33.gif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266901" y="4643446"/>
            <a:ext cx="1877098" cy="2214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7553707_ruth33.gif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266902" y="4643446"/>
            <a:ext cx="1877098" cy="2214554"/>
          </a:xfrm>
          <a:prstGeom prst="rect">
            <a:avLst/>
          </a:prstGeom>
        </p:spPr>
      </p:pic>
      <p:sp>
        <p:nvSpPr>
          <p:cNvPr id="5" name="TextBox 4" hidden="0"/>
          <p:cNvSpPr txBox="1"/>
          <p:nvPr isPhoto="0" userDrawn="0"/>
        </p:nvSpPr>
        <p:spPr bwMode="auto">
          <a:xfrm>
            <a:off x="0" y="0"/>
            <a:ext cx="9144144" cy="5486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24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2. Исследование артикуляционной моторики</a:t>
            </a:r>
            <a:endParaRPr/>
          </a:p>
          <a:p>
            <a:pPr algn="ctr">
              <a:defRPr/>
            </a:pPr>
            <a:endParaRPr lang="ru-RU"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Инструкция: смотри внимательно и повторяй за мной движения:</a:t>
            </a:r>
            <a:endParaRPr/>
          </a:p>
          <a:p>
            <a:pPr>
              <a:defRPr/>
            </a:pPr>
            <a:endParaRPr lang="ru-RU" sz="2400">
              <a:latin typeface="Times New Roman"/>
              <a:cs typeface="Times New Roman"/>
            </a:endParaRPr>
          </a:p>
          <a:p>
            <a:pPr>
              <a:buFont typeface="Arial"/>
              <a:buChar char="•"/>
              <a:defRPr/>
            </a:pPr>
            <a:r>
              <a:rPr lang="ru-RU" sz="2400">
                <a:latin typeface="Times New Roman"/>
                <a:cs typeface="Times New Roman"/>
              </a:rPr>
              <a:t>Губы в улыбке;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400">
                <a:latin typeface="Times New Roman"/>
                <a:cs typeface="Times New Roman"/>
              </a:rPr>
              <a:t>Язык «лопаткой» – широкий, распластанный язык лежит на нижней губе, рот приоткрыт;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400">
                <a:latin typeface="Times New Roman"/>
                <a:cs typeface="Times New Roman"/>
              </a:rPr>
              <a:t>Язык «иголочкой» – узкий язык заостренным кончиком выдвинут изо рта, рот приоткрыт;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400">
                <a:latin typeface="Times New Roman"/>
                <a:cs typeface="Times New Roman"/>
              </a:rPr>
              <a:t>«маятник – рот приоткрыт, язык высунут и с одинаковой скоростью попеременно передвигается от одного уголка рта к другому;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400">
                <a:latin typeface="Times New Roman"/>
                <a:cs typeface="Times New Roman"/>
              </a:rPr>
              <a:t>Чередование движений губ «улыбка – трубочка».</a:t>
            </a:r>
            <a:endParaRPr/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553707_ruth33.gif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266902" y="4643446"/>
            <a:ext cx="1877098" cy="2214554"/>
          </a:xfrm>
          <a:prstGeom prst="rect">
            <a:avLst/>
          </a:prstGeom>
        </p:spPr>
      </p:pic>
      <p:sp>
        <p:nvSpPr>
          <p:cNvPr id="3" name="TextBox 2" hidden="0"/>
          <p:cNvSpPr txBox="1"/>
          <p:nvPr isPhoto="0" userDrawn="0"/>
        </p:nvSpPr>
        <p:spPr bwMode="auto">
          <a:xfrm>
            <a:off x="0" y="142851"/>
            <a:ext cx="9144144" cy="82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3. Исследование звукопроизношения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Инструкция: повторяй за мной слова:</a:t>
            </a:r>
            <a:endParaRPr lang="ru-RU" sz="2400"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1352526" y="1000107"/>
          <a:ext cx="5981049" cy="535431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{A93DE990-F236-9922-C789-0B50BF0720F3}</a:tableStyleId>
              </a:tblPr>
              <a:tblGrid>
                <a:gridCol w="1989450"/>
                <a:gridCol w="1989450"/>
                <a:gridCol w="1989450"/>
              </a:tblGrid>
              <a:tr h="40185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Собака 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Маска 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Нос 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792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Сено</a:t>
                      </a: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Василек</a:t>
                      </a: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Высь</a:t>
                      </a: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915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Замок</a:t>
                      </a: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Коза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915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Зима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Магазин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915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Цапля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Овца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Палец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915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Шуба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Кошка</a:t>
                      </a: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Камыш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915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Жук</a:t>
                      </a: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Ножи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915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Щука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Вещи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Лещ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915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Чайка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Очки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Ночь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915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Рыба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Корова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Топор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915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Река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Варенье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Дверь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915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Лампа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Молоко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Пол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915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Лето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Колесо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Соль</a:t>
                      </a:r>
                      <a:endParaRPr lang="ru-RU" sz="20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 hidden="0"/>
          <p:cNvSpPr txBox="1"/>
          <p:nvPr isPhoto="0" userDrawn="0"/>
        </p:nvSpPr>
        <p:spPr bwMode="auto">
          <a:xfrm flipH="0" flipV="0">
            <a:off x="57150" y="6207976"/>
            <a:ext cx="7501209" cy="106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При необходимости можно уточнить произношение других согласных </a:t>
            </a:r>
            <a:r>
              <a:rPr lang="en-US" sz="2000">
                <a:latin typeface="Times New Roman"/>
                <a:cs typeface="Times New Roman"/>
              </a:rPr>
              <a:t>[</a:t>
            </a:r>
            <a:r>
              <a:rPr lang="ru-RU" sz="2000" b="1">
                <a:latin typeface="Times New Roman"/>
                <a:cs typeface="Times New Roman"/>
              </a:rPr>
              <a:t>Б П Т Д Г К Х</a:t>
            </a:r>
            <a:r>
              <a:rPr lang="en-US" sz="2000">
                <a:latin typeface="Times New Roman"/>
                <a:cs typeface="Times New Roman"/>
              </a:rPr>
              <a:t>]</a:t>
            </a:r>
            <a:endParaRPr lang="ru-RU" sz="2400">
              <a:latin typeface="Times New Roman"/>
              <a:cs typeface="Times New Roman"/>
            </a:endParaRPr>
          </a:p>
          <a:p>
            <a:pPr>
              <a:defRPr/>
            </a:pPr>
            <a:endParaRPr lang="ru-RU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800"/>
              <a:t>Для исследования звукопроизношения следует использовать наглядный материал, представленный в логопедических альбомах, либо подобранный самостоятельно.</a:t>
            </a:r>
            <a:endParaRPr lang="ru-RU" sz="2800"/>
          </a:p>
        </p:txBody>
      </p:sp>
      <p:pic>
        <p:nvPicPr>
          <p:cNvPr id="4" name="Объект 3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357158" y="2000240"/>
            <a:ext cx="3472680" cy="2841179"/>
          </a:xfrm>
          <a:prstGeom prst="rect">
            <a:avLst/>
          </a:prstGeom>
        </p:spPr>
      </p:pic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572000" y="1500174"/>
            <a:ext cx="2783401" cy="1778796"/>
          </a:xfrm>
          <a:prstGeom prst="rect">
            <a:avLst/>
          </a:prstGeom>
        </p:spPr>
      </p:pic>
      <p:pic>
        <p:nvPicPr>
          <p:cNvPr id="7" name="Рисунок 6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4211960" y="3717032"/>
            <a:ext cx="4276372" cy="2711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 hidden="0"/>
          <p:cNvSpPr txBox="1"/>
          <p:nvPr isPhoto="0" userDrawn="0"/>
        </p:nvSpPr>
        <p:spPr bwMode="auto">
          <a:xfrm>
            <a:off x="0" y="500041"/>
            <a:ext cx="9144144" cy="338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4. Исследование </a:t>
            </a:r>
            <a:r>
              <a:rPr lang="ru-RU" sz="2400">
                <a:latin typeface="Times New Roman"/>
                <a:cs typeface="Times New Roman"/>
              </a:rPr>
              <a:t>сформированности</a:t>
            </a:r>
            <a:r>
              <a:rPr lang="ru-RU" sz="2400">
                <a:latin typeface="Times New Roman"/>
                <a:cs typeface="Times New Roman"/>
              </a:rPr>
              <a:t> </a:t>
            </a:r>
            <a:r>
              <a:rPr lang="ru-RU" sz="2400">
                <a:latin typeface="Times New Roman"/>
                <a:cs typeface="Times New Roman"/>
              </a:rPr>
              <a:t>звуко</a:t>
            </a:r>
            <a:r>
              <a:rPr lang="ru-RU" sz="2400">
                <a:latin typeface="Times New Roman"/>
                <a:cs typeface="Times New Roman"/>
              </a:rPr>
              <a:t> - слоговой структуры слова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Инструкция. Повторяй за мной слова:</a:t>
            </a:r>
            <a:endParaRPr/>
          </a:p>
          <a:p>
            <a:pPr>
              <a:defRPr/>
            </a:pPr>
            <a:endParaRPr lang="ru-RU"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ТАНКИСТЫ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КОСМОНАВТ</a:t>
            </a:r>
            <a:br>
              <a:rPr lang="ru-RU" sz="2400">
                <a:latin typeface="Times New Roman"/>
                <a:cs typeface="Times New Roman"/>
              </a:rPr>
            </a:br>
            <a:r>
              <a:rPr lang="ru-RU" sz="2400">
                <a:latin typeface="Times New Roman"/>
                <a:cs typeface="Times New Roman"/>
              </a:rPr>
              <a:t>СКОВОРОДА</a:t>
            </a:r>
            <a:br>
              <a:rPr lang="ru-RU" sz="2400">
                <a:latin typeface="Times New Roman"/>
                <a:cs typeface="Times New Roman"/>
              </a:rPr>
            </a:br>
            <a:r>
              <a:rPr lang="ru-RU" sz="2400">
                <a:latin typeface="Times New Roman"/>
                <a:cs typeface="Times New Roman"/>
              </a:rPr>
              <a:t>ВЕЛОСИПЕД</a:t>
            </a:r>
            <a:br>
              <a:rPr lang="ru-RU" sz="2400">
                <a:latin typeface="Times New Roman"/>
                <a:cs typeface="Times New Roman"/>
              </a:rPr>
            </a:br>
            <a:r>
              <a:rPr lang="ru-RU" sz="2400">
                <a:latin typeface="Times New Roman"/>
                <a:cs typeface="Times New Roman"/>
              </a:rPr>
              <a:t>ПИНГВИН</a:t>
            </a:r>
            <a:endParaRPr lang="ru-RU" sz="2400">
              <a:latin typeface="Times New Roman"/>
              <a:cs typeface="Times New Roman"/>
            </a:endParaRPr>
          </a:p>
        </p:txBody>
      </p:sp>
      <p:pic>
        <p:nvPicPr>
          <p:cNvPr id="4" name="Содержимое 3" descr="0_4a1bb_e0c457a7_XL.p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1">
            <a:off x="5214942" y="3854949"/>
            <a:ext cx="4071933" cy="3003051"/>
          </a:xfrm>
          <a:prstGeom prst="rect">
            <a:avLst/>
          </a:prstGeom>
        </p:spPr>
      </p:pic>
      <p:pic>
        <p:nvPicPr>
          <p:cNvPr id="5" name="Содержимое 5" descr="0-7a6f7-9ad08ad0-l.p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rot="5400000">
            <a:off x="-146842" y="4067984"/>
            <a:ext cx="2936858" cy="2643174"/>
          </a:xfrm>
          <a:prstGeom prst="rect">
            <a:avLst/>
          </a:prstGeom>
        </p:spPr>
      </p:pic>
      <p:pic>
        <p:nvPicPr>
          <p:cNvPr id="6" name="Содержимое 7" descr="velosiped.2.png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1">
            <a:off x="5643570" y="1222022"/>
            <a:ext cx="3679186" cy="2683905"/>
          </a:xfrm>
          <a:prstGeom prst="rect">
            <a:avLst/>
          </a:prstGeom>
        </p:spPr>
      </p:pic>
      <p:pic>
        <p:nvPicPr>
          <p:cNvPr id="7" name="Содержимое 9" descr="lin.gif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3357554" y="2714620"/>
            <a:ext cx="1524000" cy="2026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553707_ruth33.gif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429520" y="4835298"/>
            <a:ext cx="1714480" cy="2022701"/>
          </a:xfrm>
          <a:prstGeom prst="rect">
            <a:avLst/>
          </a:prstGeom>
        </p:spPr>
      </p:pic>
      <p:sp>
        <p:nvSpPr>
          <p:cNvPr id="3" name="TextBox 2" hidden="0"/>
          <p:cNvSpPr txBox="1"/>
          <p:nvPr isPhoto="0" userDrawn="0"/>
        </p:nvSpPr>
        <p:spPr bwMode="auto">
          <a:xfrm>
            <a:off x="0" y="0"/>
            <a:ext cx="9144144" cy="448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latin typeface="Times New Roman"/>
                <a:cs typeface="Times New Roman"/>
              </a:rPr>
              <a:t>Серия </a:t>
            </a:r>
            <a:r>
              <a:rPr lang="en-US" sz="2400">
                <a:latin typeface="Times New Roman"/>
                <a:cs typeface="Times New Roman"/>
              </a:rPr>
              <a:t>II –</a:t>
            </a:r>
            <a:r>
              <a:rPr lang="ru-RU" sz="2400">
                <a:latin typeface="Times New Roman"/>
                <a:cs typeface="Times New Roman"/>
              </a:rPr>
              <a:t> Исследование </a:t>
            </a:r>
            <a:r>
              <a:rPr lang="ru-RU" sz="2400">
                <a:latin typeface="Times New Roman"/>
                <a:cs typeface="Times New Roman"/>
              </a:rPr>
              <a:t>сформированности</a:t>
            </a:r>
            <a:r>
              <a:rPr lang="ru-RU" sz="2400">
                <a:latin typeface="Times New Roman"/>
                <a:cs typeface="Times New Roman"/>
              </a:rPr>
              <a:t> грамматического строя речи</a:t>
            </a:r>
            <a:endParaRPr/>
          </a:p>
          <a:p>
            <a:pPr>
              <a:defRPr/>
            </a:pPr>
            <a:endParaRPr lang="ru-RU"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Повторение предложения</a:t>
            </a:r>
            <a:endParaRPr/>
          </a:p>
          <a:p>
            <a:pPr>
              <a:defRPr/>
            </a:pPr>
            <a:endParaRPr lang="ru-RU"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Инструкция: прослушай предложение и повтори как можно точнее.</a:t>
            </a:r>
            <a:endParaRPr/>
          </a:p>
          <a:p>
            <a:pPr>
              <a:defRPr/>
            </a:pPr>
            <a:endParaRPr lang="ru-RU" sz="2400">
              <a:latin typeface="Times New Roman"/>
              <a:cs typeface="Times New Roman"/>
            </a:endParaRPr>
          </a:p>
          <a:p>
            <a:pPr>
              <a:buFont typeface="Arial"/>
              <a:buChar char="•"/>
              <a:defRPr/>
            </a:pPr>
            <a:r>
              <a:rPr lang="ru-RU" sz="2400">
                <a:latin typeface="Times New Roman"/>
                <a:cs typeface="Times New Roman"/>
              </a:rPr>
              <a:t>Птичка свила гнездо.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400">
                <a:latin typeface="Times New Roman"/>
                <a:cs typeface="Times New Roman"/>
              </a:rPr>
              <a:t>В саду было много красных яблок.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400">
                <a:latin typeface="Times New Roman"/>
                <a:cs typeface="Times New Roman"/>
              </a:rPr>
              <a:t>Дети катали из снега комки и делали снежную бабу.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400">
                <a:latin typeface="Times New Roman"/>
                <a:cs typeface="Times New Roman"/>
              </a:rPr>
              <a:t>Петя показал, что он не пойдет гулять, потому что холодно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400">
                <a:latin typeface="Times New Roman"/>
                <a:cs typeface="Times New Roman"/>
              </a:rPr>
              <a:t>На зеленом лугу, который был за рекой, паслись лошади.</a:t>
            </a:r>
            <a:endParaRPr lang="ru-RU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553707_ruth33.gif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206350" y="4572008"/>
            <a:ext cx="1937650" cy="2285992"/>
          </a:xfrm>
          <a:prstGeom prst="rect">
            <a:avLst/>
          </a:prstGeom>
        </p:spPr>
      </p:pic>
      <p:sp>
        <p:nvSpPr>
          <p:cNvPr id="3" name="TextBox 2" hidden="0"/>
          <p:cNvSpPr txBox="1"/>
          <p:nvPr isPhoto="0" userDrawn="0"/>
        </p:nvSpPr>
        <p:spPr bwMode="auto">
          <a:xfrm>
            <a:off x="0" y="285727"/>
            <a:ext cx="9144144" cy="109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Образование множественного числа существительных в именительном и родительном падеже.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 </a:t>
            </a:r>
            <a:endParaRPr lang="ru-RU"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0" y="1196752"/>
          <a:ext cx="9144000" cy="274320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{A93DE990-F236-9922-C789-0B50BF0720F3}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Дом - дома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Дом – много</a:t>
                      </a: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домов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Стол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Стол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Стул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Стул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Окно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Окно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Звезда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Звезда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Ухо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Ухо</a:t>
                      </a: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771800" y="4077072"/>
            <a:ext cx="3417102" cy="2556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553707_ruth33.gif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206350" y="4572008"/>
            <a:ext cx="1937650" cy="2285992"/>
          </a:xfrm>
          <a:prstGeom prst="rect">
            <a:avLst/>
          </a:prstGeom>
        </p:spPr>
      </p:pic>
      <p:sp>
        <p:nvSpPr>
          <p:cNvPr id="3" name="TextBox 2" hidden="0"/>
          <p:cNvSpPr txBox="1"/>
          <p:nvPr isPhoto="0" userDrawn="0"/>
        </p:nvSpPr>
        <p:spPr bwMode="auto">
          <a:xfrm>
            <a:off x="0" y="142851"/>
            <a:ext cx="9144144" cy="118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Серия</a:t>
            </a:r>
            <a:r>
              <a:rPr lang="en-US" sz="2400">
                <a:latin typeface="Times New Roman"/>
                <a:cs typeface="Times New Roman"/>
              </a:rPr>
              <a:t> III</a:t>
            </a:r>
            <a:r>
              <a:rPr lang="ru-RU" sz="2400">
                <a:latin typeface="Times New Roman"/>
                <a:cs typeface="Times New Roman"/>
              </a:rPr>
              <a:t>. Исследование лексики и навыков словообразования</a:t>
            </a:r>
            <a:endParaRPr/>
          </a:p>
          <a:p>
            <a:pPr>
              <a:defRPr/>
            </a:pPr>
            <a:endParaRPr lang="ru-RU"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Названия детенышей животных </a:t>
            </a:r>
            <a:endParaRPr lang="ru-RU" sz="2400"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0" y="1858480"/>
          <a:ext cx="9144000" cy="274320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{A93DE990-F236-9922-C789-0B50BF0720F3}</a:tableStyleId>
              </a:tblPr>
              <a:tblGrid>
                <a:gridCol w="4169646"/>
                <a:gridCol w="4974354"/>
              </a:tblGrid>
              <a:tr h="42862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кошки - котята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коровы – телята, а у 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674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 козы</a:t>
                      </a: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 собаки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674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 волчицы</a:t>
                      </a: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 курицы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674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 утки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 свиньи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674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 лисицы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 овцы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674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 львицы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 b="1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 лошади - …</a:t>
                      </a:r>
                      <a:endParaRPr lang="ru-RU" sz="2400" b="1" i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R7-Office/7.0.1.62</Application>
  <DocSecurity>0</DocSecurity>
  <PresentationFormat>Экран (4:3)</PresentationFormat>
  <Paragraphs>0</Paragraphs>
  <Slides>16</Slides>
  <Notes>16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Тестовая методика экспресс-диагностики устной речи старших дошкольников</dc:title>
  <dc:subject/>
  <dc:creator>1ЗАПУСК bEcOMPACT</dc:creator>
  <cp:keywords/>
  <dc:description/>
  <dc:identifier/>
  <dc:language/>
  <cp:lastModifiedBy>Мария Булучевская</cp:lastModifiedBy>
  <cp:revision>23</cp:revision>
  <dcterms:created xsi:type="dcterms:W3CDTF">2014-05-14T09:05:36Z</dcterms:created>
  <dcterms:modified xsi:type="dcterms:W3CDTF">2022-04-28T21:51:51Z</dcterms:modified>
  <cp:category/>
  <cp:contentStatus/>
  <cp:version/>
</cp:coreProperties>
</file>